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39" r:id="rId2"/>
    <p:sldId id="292" r:id="rId3"/>
    <p:sldId id="257" r:id="rId4"/>
    <p:sldId id="320" r:id="rId5"/>
    <p:sldId id="258" r:id="rId6"/>
    <p:sldId id="321" r:id="rId7"/>
    <p:sldId id="300" r:id="rId8"/>
    <p:sldId id="301" r:id="rId9"/>
    <p:sldId id="318" r:id="rId10"/>
    <p:sldId id="259" r:id="rId11"/>
    <p:sldId id="262" r:id="rId12"/>
    <p:sldId id="311" r:id="rId13"/>
    <p:sldId id="319" r:id="rId14"/>
    <p:sldId id="323" r:id="rId15"/>
    <p:sldId id="326" r:id="rId16"/>
    <p:sldId id="325" r:id="rId17"/>
    <p:sldId id="324" r:id="rId18"/>
    <p:sldId id="327" r:id="rId19"/>
    <p:sldId id="328" r:id="rId20"/>
    <p:sldId id="330" r:id="rId21"/>
    <p:sldId id="329" r:id="rId22"/>
    <p:sldId id="331" r:id="rId23"/>
    <p:sldId id="333" r:id="rId24"/>
    <p:sldId id="332" r:id="rId25"/>
    <p:sldId id="334" r:id="rId26"/>
    <p:sldId id="336" r:id="rId27"/>
    <p:sldId id="33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/>
    <p:restoredTop sz="79235"/>
  </p:normalViewPr>
  <p:slideViewPr>
    <p:cSldViewPr snapToGrid="0" snapToObjects="1">
      <p:cViewPr>
        <p:scale>
          <a:sx n="87" d="100"/>
          <a:sy n="87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1F51C-76D4-1640-89A7-8527B54200B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88E81-FEB7-FF49-911A-83C6D14EC0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55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20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689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Facebook</a:t>
            </a:r>
            <a:r>
              <a:rPr kumimoji="1" lang="ko-KR" altLang="en-US" dirty="0"/>
              <a:t>에서 나온 </a:t>
            </a:r>
            <a:r>
              <a:rPr kumimoji="1" lang="en-US" altLang="ko-KR" dirty="0" err="1"/>
              <a:t>deepface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보자</a:t>
            </a:r>
            <a:r>
              <a:rPr kumimoji="1" lang="en-US" altLang="ko-KR" dirty="0"/>
              <a:t>. 2014</a:t>
            </a:r>
            <a:r>
              <a:rPr kumimoji="1" lang="ko-KR" altLang="en-US" dirty="0"/>
              <a:t>년에 나왔다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Alexnet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구조를 조금 변형했다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얼굴 </a:t>
            </a:r>
            <a:r>
              <a:rPr kumimoji="1" lang="en-US" altLang="ko-KR" dirty="0"/>
              <a:t>detect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과정이다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간단히 살펴보면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얼굴 이미지들 간의 </a:t>
            </a:r>
            <a:r>
              <a:rPr kumimoji="1" lang="en-US" altLang="ko-KR" dirty="0"/>
              <a:t>variation</a:t>
            </a:r>
            <a:r>
              <a:rPr kumimoji="1" lang="ko-KR" altLang="en-US" dirty="0"/>
              <a:t>을 줄이기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랜드마크를 찾아 이미지를 </a:t>
            </a:r>
            <a:r>
              <a:rPr kumimoji="1" lang="en-US" altLang="ko-KR" dirty="0"/>
              <a:t>refine </a:t>
            </a:r>
            <a:r>
              <a:rPr kumimoji="1" lang="ko-KR" altLang="en-US" dirty="0"/>
              <a:t>시킨다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좀더 복잡한 과정을 거쳐 정면으로 만든다고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Represent</a:t>
            </a:r>
            <a:r>
              <a:rPr kumimoji="1" lang="ko-KR" altLang="en-US" dirty="0"/>
              <a:t>과정에서는 </a:t>
            </a:r>
            <a:r>
              <a:rPr kumimoji="1" lang="en-US" altLang="ko-KR" dirty="0"/>
              <a:t>C1,M2,C3</a:t>
            </a:r>
            <a:r>
              <a:rPr kumimoji="1" lang="ko-KR" altLang="en-US" dirty="0"/>
              <a:t>레이어에서는 </a:t>
            </a:r>
            <a:r>
              <a:rPr kumimoji="1" lang="ko-KR" altLang="en-US" dirty="0" err="1"/>
              <a:t>엣지나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텍스쳐와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low level 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추출한다</a:t>
            </a:r>
            <a:r>
              <a:rPr kumimoji="1" lang="en-US" altLang="ko-KR" dirty="0"/>
              <a:t>. L4~L6</a:t>
            </a:r>
            <a:r>
              <a:rPr kumimoji="1" lang="ko-KR" altLang="en-US" dirty="0"/>
              <a:t>에서는 일반 </a:t>
            </a:r>
            <a:r>
              <a:rPr kumimoji="1" lang="en-US" altLang="ko-KR" dirty="0"/>
              <a:t>convolution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sharing</a:t>
            </a:r>
            <a:r>
              <a:rPr kumimoji="1" lang="ko-KR" altLang="en-US" dirty="0"/>
              <a:t>하지 않고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ko-KR" altLang="en-US" dirty="0" err="1"/>
              <a:t>픽셀별로</a:t>
            </a:r>
            <a:r>
              <a:rPr kumimoji="1" lang="ko-KR" altLang="en-US" dirty="0"/>
              <a:t> 다른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을 학습한다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얼굴의 </a:t>
            </a:r>
            <a:r>
              <a:rPr kumimoji="1" lang="en-US" altLang="ko-KR" dirty="0"/>
              <a:t>variation</a:t>
            </a:r>
            <a:r>
              <a:rPr kumimoji="1" lang="ko-KR" altLang="en-US" dirty="0"/>
              <a:t>이 작기 때문에 눈이면 눈과 관련된 피처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코면</a:t>
            </a:r>
            <a:r>
              <a:rPr kumimoji="1" lang="ko-KR" altLang="en-US" dirty="0"/>
              <a:t> 코와 관련된 피처로 각자 다른 영역에서 다른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학습하는 것이 더 좋은 성능을 이끌어낸다고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이미지를 정면으로 바라보도록 하고 다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했기 때문에 특정 위치에 눈 또는 코가 위치할 것이기에 이러한 방법이 문제가 되지 않는다고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최종적으로 </a:t>
            </a:r>
            <a:r>
              <a:rPr kumimoji="1" lang="en-US" altLang="ko-KR" dirty="0"/>
              <a:t>4096</a:t>
            </a:r>
            <a:r>
              <a:rPr kumimoji="1" lang="ko-KR" altLang="en-US" dirty="0"/>
              <a:t>차원의 피처를 뽑고 이를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이용하여 </a:t>
            </a:r>
            <a:r>
              <a:rPr kumimoji="1" lang="en-US" altLang="ko-KR" dirty="0"/>
              <a:t>classify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에서 생긴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네트워크를 학습시켜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fine-tuning 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알고리즘 상에서 굉장히 이점이 될 수 있는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클러스터를 수행하지 않았다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이를 보완하여 </a:t>
            </a:r>
            <a:r>
              <a:rPr kumimoji="1" lang="en-US" altLang="ko-KR" dirty="0" err="1"/>
              <a:t>facenet</a:t>
            </a:r>
            <a:r>
              <a:rPr kumimoji="1" lang="ko-KR" altLang="en-US" dirty="0"/>
              <a:t>이 나옴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935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Anchor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기준얼굴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는 기준과 같은 인물의 얼굴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는 기준과 다른 인물의 얼굴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알파를 빼고 보면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간의 거리보다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간의 거리가 멀도록 학습하고자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</a:t>
            </a:r>
            <a:r>
              <a:rPr kumimoji="1" lang="en-US" altLang="ko-KR" dirty="0"/>
              <a:t>anchor, positive, negative </a:t>
            </a:r>
            <a:r>
              <a:rPr kumimoji="1" lang="ko-KR" altLang="en-US" dirty="0" err="1"/>
              <a:t>벡터값이</a:t>
            </a:r>
            <a:r>
              <a:rPr kumimoji="1" lang="ko-KR" altLang="en-US" dirty="0"/>
              <a:t> 모두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이되는것을</a:t>
            </a:r>
            <a:r>
              <a:rPr kumimoji="1" lang="ko-KR" altLang="en-US" dirty="0"/>
              <a:t> 막고자 </a:t>
            </a:r>
            <a:endParaRPr kumimoji="1" lang="en-US" altLang="ko-KR" dirty="0"/>
          </a:p>
          <a:p>
            <a:r>
              <a:rPr kumimoji="1" lang="ko-KR" altLang="en-US" dirty="0" err="1"/>
              <a:t>알파라는</a:t>
            </a:r>
            <a:r>
              <a:rPr kumimoji="1" lang="ko-KR" altLang="en-US" dirty="0"/>
              <a:t> 마진을 두게 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우리의 목표는</a:t>
            </a:r>
            <a:endParaRPr kumimoji="1" lang="en-US" altLang="ko-KR" dirty="0"/>
          </a:p>
          <a:p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의 거리가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의 거리보다 최소한 알파만큼 멀리 있으면 </a:t>
            </a:r>
            <a:r>
              <a:rPr kumimoji="1" lang="ko-KR" altLang="en-US" dirty="0" err="1"/>
              <a:t>좋겠다이다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이미지를 동시에 보기 때문에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 손실함수라고 부른다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39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33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Facenet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deepface</a:t>
            </a:r>
            <a:r>
              <a:rPr kumimoji="1" lang="ko-KR" altLang="en-US" dirty="0"/>
              <a:t>와 비교해서 훨씬 작은 </a:t>
            </a:r>
            <a:r>
              <a:rPr kumimoji="1" lang="ko-KR" altLang="en-US" dirty="0" err="1"/>
              <a:t>ㄷ제이터셋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72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083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841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Threshold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이등분 결과 보시면 </a:t>
            </a:r>
            <a:r>
              <a:rPr kumimoji="1" lang="en-US" altLang="ko-KR" dirty="0"/>
              <a:t>human cropped</a:t>
            </a:r>
            <a:r>
              <a:rPr kumimoji="1" lang="ko-KR" altLang="en-US" dirty="0" err="1"/>
              <a:t>한거라</a:t>
            </a:r>
            <a:r>
              <a:rPr kumimoji="1" lang="ko-KR" altLang="en-US" dirty="0"/>
              <a:t> 거의 유사함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466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Threshold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이등분 결과 보시면 </a:t>
            </a:r>
            <a:r>
              <a:rPr kumimoji="1" lang="en-US" altLang="ko-KR" dirty="0"/>
              <a:t>human cropped</a:t>
            </a:r>
            <a:r>
              <a:rPr kumimoji="1" lang="ko-KR" altLang="en-US" dirty="0" err="1"/>
              <a:t>한거라</a:t>
            </a:r>
            <a:r>
              <a:rPr kumimoji="1" lang="ko-KR" altLang="en-US" dirty="0"/>
              <a:t> 거의 유사함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10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11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59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73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39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핸드폰 킬 때 얼굴 인식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5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5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Speaker</a:t>
            </a:r>
            <a:r>
              <a:rPr kumimoji="1" lang="ko-KR" altLang="en-US" dirty="0"/>
              <a:t>의 정보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사람들 카메라로 직고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인스타나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페이스북에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태그하고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새로운</a:t>
            </a:r>
            <a:r>
              <a:rPr kumimoji="1" lang="en-US" altLang="ko-KR" dirty="0"/>
              <a:t>. </a:t>
            </a:r>
            <a:r>
              <a:rPr kumimoji="1" lang="ko-KR" altLang="en-US" dirty="0"/>
              <a:t>모델에 훈련시키는게 중요한데 사용자들의 환경이 쉽게 바뀜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모임이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모임에 누가 </a:t>
            </a:r>
            <a:r>
              <a:rPr kumimoji="1" lang="ko-KR" altLang="en-US" dirty="0" err="1"/>
              <a:t>참석했는지를</a:t>
            </a:r>
            <a:r>
              <a:rPr kumimoji="1" lang="ko-KR" altLang="en-US" dirty="0"/>
              <a:t> 빠르게 살펴본다고 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멤버가 </a:t>
            </a:r>
            <a:endParaRPr kumimoji="1" lang="en-US" altLang="ko-KR" dirty="0"/>
          </a:p>
          <a:p>
            <a:r>
              <a:rPr kumimoji="1" lang="ko-KR" altLang="en-US" dirty="0"/>
              <a:t>빠지고 바뀔 때마다 새로운 모델 필요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88E81-FEB7-FF49-911A-83C6D14EC0B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900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9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 </a:t>
            </a:r>
            <a:r>
              <a:rPr kumimoji="1" lang="ko-KR" altLang="en-US" dirty="0"/>
              <a:t>얼굴 인식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시스템에 대해 좀 살펴보겠습니다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가장 먼저 얼굴을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다음은 데이터셋들을 보면 얼굴들이 정제되지 않았기 때문에 </a:t>
            </a:r>
            <a:r>
              <a:rPr kumimoji="1" lang="en-US" altLang="ko-KR" dirty="0"/>
              <a:t> face processing</a:t>
            </a:r>
            <a:r>
              <a:rPr kumimoji="1" lang="ko-KR" altLang="en-US" dirty="0"/>
              <a:t>이라는 과정이 필요합니다</a:t>
            </a:r>
            <a:r>
              <a:rPr kumimoji="1" lang="en-US" altLang="ko-KR" dirty="0"/>
              <a:t>. face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진행하게 됩니다</a:t>
            </a:r>
            <a:r>
              <a:rPr kumimoji="1" lang="en-US" altLang="ko-KR" dirty="0"/>
              <a:t>. Face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눈코입과</a:t>
            </a:r>
            <a:r>
              <a:rPr kumimoji="1" lang="ko-KR" altLang="en-US" dirty="0"/>
              <a:t> 같은 랜드마크라는 것을 찾고 얼굴을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하고 정면을 바라보도록 합니다</a:t>
            </a:r>
            <a:r>
              <a:rPr kumimoji="1" lang="en-US" altLang="ko-KR" dirty="0"/>
              <a:t>. Anti-spoofing</a:t>
            </a:r>
            <a:r>
              <a:rPr kumimoji="1" lang="ko-KR" altLang="en-US" dirty="0"/>
              <a:t>은 시스템 상에서 가짜얼굴인지 진짜 얼굴인지를 말하는 것이고</a:t>
            </a:r>
            <a:r>
              <a:rPr kumimoji="1" lang="en-US" altLang="ko-KR" dirty="0"/>
              <a:t> face processing</a:t>
            </a:r>
            <a:r>
              <a:rPr kumimoji="1" lang="ko-KR" altLang="en-US" dirty="0"/>
              <a:t>을 하게 된다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data augmentation</a:t>
            </a:r>
            <a:r>
              <a:rPr kumimoji="1" lang="ko-KR" altLang="en-US" dirty="0" err="1"/>
              <a:t>으로정면얼굴은</a:t>
            </a:r>
            <a:r>
              <a:rPr kumimoji="1" lang="ko-KR" altLang="en-US" dirty="0"/>
              <a:t> 여러 뷰의 얼굴로 만들 수도 있고</a:t>
            </a:r>
            <a:r>
              <a:rPr kumimoji="1" lang="en-US" altLang="ko-KR" dirty="0"/>
              <a:t>, b</a:t>
            </a:r>
            <a:r>
              <a:rPr kumimoji="1" lang="ko-KR" altLang="en-US" dirty="0" err="1"/>
              <a:t>와같이</a:t>
            </a:r>
            <a:r>
              <a:rPr kumimoji="1" lang="ko-KR" altLang="en-US" dirty="0"/>
              <a:t> 반대로 만들 수도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노이즈 제거라고 보면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데이터를 가지고 모델에 넣어서 </a:t>
            </a:r>
            <a:r>
              <a:rPr kumimoji="1" lang="en-US" altLang="ko-KR" dirty="0"/>
              <a:t>feature extraction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하게되는데</a:t>
            </a:r>
            <a:r>
              <a:rPr kumimoji="1" lang="ko-KR" altLang="en-US" dirty="0"/>
              <a:t> 제가 다룰 부분은 바로 이 </a:t>
            </a:r>
            <a:r>
              <a:rPr kumimoji="1" lang="en-US" altLang="ko-KR" dirty="0"/>
              <a:t>face recognition</a:t>
            </a:r>
            <a:r>
              <a:rPr kumimoji="1" lang="ko-KR" altLang="en-US" dirty="0"/>
              <a:t>부분이 주가 되겠습니다</a:t>
            </a:r>
            <a:r>
              <a:rPr kumimoji="1" lang="en-US" altLang="ko-KR" dirty="0"/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39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일반적인 이미지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과는 조금 다른 점이 존재한다</a:t>
            </a:r>
            <a:r>
              <a:rPr kumimoji="1" lang="en-US" altLang="ko-KR" dirty="0"/>
              <a:t>.  Face recognition</a:t>
            </a:r>
            <a:r>
              <a:rPr kumimoji="1" lang="ko-KR" altLang="en-US" dirty="0"/>
              <a:t>은 크게 두가지로 </a:t>
            </a:r>
            <a:r>
              <a:rPr kumimoji="1" lang="ko-KR" altLang="en-US" dirty="0" err="1"/>
              <a:t>카테고리화된다</a:t>
            </a:r>
            <a:r>
              <a:rPr kumimoji="1" lang="en-US" altLang="ko-KR" dirty="0"/>
              <a:t>. Face verification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identification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이들의 차이를 설명해보면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Gallery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proble</a:t>
            </a:r>
            <a:r>
              <a:rPr kumimoji="1" lang="ko-KR" altLang="en-US" dirty="0"/>
              <a:t>이라는 것이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어떤 회사 사원과 같은 걸로 등록된 얼굴을 </a:t>
            </a:r>
            <a:r>
              <a:rPr kumimoji="1" lang="en-US" altLang="ko-KR" dirty="0"/>
              <a:t>gallery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문에 어떤 센서가 있어서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어떤 사람이 출입을 했을 때 보여주게 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새로운 사진을 </a:t>
            </a:r>
            <a:r>
              <a:rPr kumimoji="1" lang="en-US" altLang="ko-KR" dirty="0" err="1"/>
              <a:t>proble</a:t>
            </a:r>
            <a:r>
              <a:rPr kumimoji="1" lang="ko-KR" altLang="en-US" dirty="0"/>
              <a:t>이라고 한다</a:t>
            </a:r>
            <a:r>
              <a:rPr kumimoji="1" lang="en-US" altLang="ko-KR" dirty="0"/>
              <a:t>. Verification</a:t>
            </a:r>
            <a:r>
              <a:rPr kumimoji="1" lang="ko-KR" altLang="en-US" dirty="0"/>
              <a:t>은 두 개의 사진이 들어왔을 때 같은지 다른지를 판단하는 </a:t>
            </a:r>
            <a:r>
              <a:rPr kumimoji="1" lang="en-US" altLang="ko-KR" dirty="0"/>
              <a:t>binary classification, Identification</a:t>
            </a:r>
            <a:r>
              <a:rPr kumimoji="1" lang="ko-KR" altLang="en-US" dirty="0"/>
              <a:t>은 어떤 사람이 왔을 때 </a:t>
            </a:r>
            <a:r>
              <a:rPr kumimoji="1" lang="en-US" altLang="ko-KR" dirty="0"/>
              <a:t>ID, class</a:t>
            </a:r>
            <a:r>
              <a:rPr kumimoji="1" lang="ko-KR" altLang="en-US" dirty="0"/>
              <a:t>가 무엇이냐를 말한다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9501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네트워크로 구상하기 위해 우리가 먼저 떠올릴 수 </a:t>
            </a:r>
            <a:r>
              <a:rPr kumimoji="1" lang="ko-KR" altLang="en-US" dirty="0" err="1"/>
              <a:t>있는건</a:t>
            </a:r>
            <a:r>
              <a:rPr kumimoji="1" lang="ko-KR" altLang="en-US" dirty="0"/>
              <a:t> 일반적인 </a:t>
            </a:r>
            <a:r>
              <a:rPr kumimoji="1" lang="en-US" altLang="ko-KR" dirty="0"/>
              <a:t>object recognition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문제로 접근하는 것일 텐데 이렇게 접근하면 뭔가가 부족할 수 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왜냐하면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얼굴은 똑같은 사람이라도 </a:t>
            </a:r>
            <a:r>
              <a:rPr kumimoji="1" lang="en-US" altLang="ko-KR" dirty="0"/>
              <a:t>pose</a:t>
            </a:r>
            <a:r>
              <a:rPr kumimoji="1" lang="ko-KR" altLang="en-US" dirty="0"/>
              <a:t>나 주변환경에 의한 차이가 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Intra-variation</a:t>
            </a:r>
            <a:r>
              <a:rPr kumimoji="1" lang="ko-KR" altLang="en-US" dirty="0"/>
              <a:t>이 크다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각각 모든 사람들간의 특징 또한 모두 눈이 있고 코가 있는 것처럼 특징이 비슷하다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Inter-differences</a:t>
            </a:r>
            <a:r>
              <a:rPr kumimoji="1" lang="ko-KR" altLang="en-US" dirty="0"/>
              <a:t>가 작다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심지어 데이터 셋들이 낮은 해상도를 가지고 있는 경우도 많다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그렇기 때문에 보통은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loss</a:t>
            </a:r>
            <a:r>
              <a:rPr kumimoji="1" lang="ko-KR" altLang="en-US" dirty="0"/>
              <a:t>로 접근을 한 후에 또 다시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을 시킨다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즉</a:t>
            </a:r>
            <a:r>
              <a:rPr kumimoji="1" lang="en-US" altLang="ko-KR" dirty="0"/>
              <a:t>, Classification</a:t>
            </a:r>
            <a:r>
              <a:rPr kumimoji="1" lang="ko-KR" altLang="en-US" dirty="0"/>
              <a:t>문제로 접근해서 </a:t>
            </a:r>
            <a:r>
              <a:rPr kumimoji="1" lang="en-US" altLang="ko-KR" dirty="0"/>
              <a:t>training </a:t>
            </a:r>
            <a:r>
              <a:rPr kumimoji="1" lang="en-US" altLang="ko-KR" dirty="0" err="1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학습을 시킨다</a:t>
            </a:r>
            <a:r>
              <a:rPr kumimoji="1" lang="en-US" altLang="ko-KR" dirty="0"/>
              <a:t>. Train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face recognition network</a:t>
            </a:r>
            <a:r>
              <a:rPr kumimoji="1" lang="ko-KR" altLang="en-US" dirty="0"/>
              <a:t>가 있을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우린 이걸 활용하여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우리가 가지고 있는 사원들에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시켜야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그걸 </a:t>
            </a:r>
            <a:r>
              <a:rPr kumimoji="1" lang="en-US" altLang="ko-KR" dirty="0" err="1"/>
              <a:t>identifcation</a:t>
            </a:r>
            <a:r>
              <a:rPr kumimoji="1" lang="ko-KR" altLang="en-US" dirty="0"/>
              <a:t>인지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인지 목적을 정해서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시키면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된다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38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C9044-01A2-5D49-857F-C28BC31A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21278B-DF05-6F44-842D-696E957C3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DCEAD-AE48-4043-B45C-F6E7BD50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EC00E-60D9-F74E-A9E4-E504198A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9718E-298F-6C4E-AF7B-5A85AA95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59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A08A6-BF74-CC4B-A6CF-E3247429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ED869-8932-1B49-846F-AB82B85F1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4A7E1-4910-FD47-A075-E5A4D2E9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99E8-5D36-8E41-8D0D-35FDB87C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89032-870C-B341-9DF7-76C56A98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166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1BAD10-2251-7043-A5E3-22ACE5B4A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63FC04-9D0E-1F47-B1EA-2843B3D2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4AD78-ECD7-6241-895E-226DD8DD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BAFDE-7B9B-1445-AE44-1ADD08F74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EA8DD-8724-DD4A-881E-EC341414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58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49939-50F9-464B-9C47-94891F14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DED5E-25B4-DC40-BF4F-5A26F7E98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416D0-73C9-F441-8FAF-24AAECE5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C8F9A-7B58-8347-AA26-AD8E6F21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E84C8C-100E-E44F-A871-6A4AB214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263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2747C-CE50-E242-BD20-B8ED5B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78E0E-AAF6-D54C-930C-B9DBF605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5F1E3-A3AC-2940-982C-EB4C4BFF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600A8-5A0C-DA47-9EED-79511499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CB9C2-A7BA-774B-9F2A-81341488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23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3D519-3110-3A48-A01C-8643280A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15633-644B-AC42-AD2C-83A1D1026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0ABCA9-C74E-6947-BBC6-97DF7C628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FC1F0-8EEF-E44A-B312-A853AC56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65AE80-618E-8748-BFFD-12D80BBA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1D0C5-7D9D-AA42-B1C9-3425E51E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45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6AE78-2A7F-6549-A346-78139816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DB87A-BFDD-D34C-B284-631ABA41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09B9C-34F6-5146-8FA0-F69AAEDC8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53AB8-CD24-7A44-AF2B-E52B7CE2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7ABBF7-0910-DF41-A61B-8979FF95A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BCF242-CDFF-DE47-BEB0-CCC42AF7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51C4B6-1239-504A-8E3D-FF71DDA9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DA08B-E17B-DC40-B651-0D1A3DF7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64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BF0FD-B81C-C943-8F5A-C5B8C44C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3239D8-743C-564F-B6B8-EFB9C740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0643CF-FAE6-6349-8182-08D8BD27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DD77-C08A-6047-860D-CD55AD8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64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7BED0-2A65-5D4A-8D1D-9F7E6E62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5A8E19-6E2E-7743-ACD6-0C4C709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42B576-7E65-3D4C-AB5D-5D6DA801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07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C7472-0B67-3944-8EF9-14F7409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35278-6059-1748-889E-07E69C17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FBB64-89C1-8143-B93E-3589DBDF2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6A4359-2EDD-A74A-9AF6-935AB41E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538DA-4310-C34A-9B5A-EE1C7CAD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548B8-6707-B043-8BB9-1D21B7A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113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E3ABC-E49E-F547-ADC0-8CC69BD5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711EFC-3156-114C-A02B-47AA53601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CB64F0-49A2-E440-A5F5-7D32032F0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8096C1-A537-3940-AD68-460B5E94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90515A-B042-9244-9D73-C2669677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97033-2566-F74B-9F01-09557A88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897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A1FFA-2620-3040-9D31-62E08FF0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33147-95EC-BD4A-B7D7-AC2D0EAF2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FAC58-06EA-A147-AE84-F4B7B5296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8844F-B3E6-8D43-A433-973AA052148D}" type="datetimeFigureOut">
              <a:rPr kumimoji="1" lang="ko-KR" altLang="en-US" smtClean="0"/>
              <a:t>2019. 10. 4.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A096F-7E2A-934B-84E5-2EFEDF15B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5AB5D-FE7F-3B4F-A51C-FBAE54471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EF1D-0531-9741-956E-209D0FB449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520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2985" y="16850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</a:rPr>
              <a:t>OpenFace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  <a:t>A general-purpose face recognition library with</a:t>
            </a:r>
            <a:b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  <a:t>mobile applications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2939" y="4410931"/>
            <a:ext cx="9144000" cy="1655762"/>
          </a:xfrm>
        </p:spPr>
        <p:txBody>
          <a:bodyPr/>
          <a:lstStyle/>
          <a:p>
            <a:pPr algn="r"/>
            <a:r>
              <a:rPr lang="en-US" altLang="ko-KR" b="1" dirty="0"/>
              <a:t>M2019170</a:t>
            </a:r>
          </a:p>
          <a:p>
            <a:pPr algn="r"/>
            <a:r>
              <a:rPr lang="ko-KR" altLang="en-US" b="1" dirty="0"/>
              <a:t>허성실</a:t>
            </a:r>
          </a:p>
        </p:txBody>
      </p:sp>
    </p:spTree>
    <p:extLst>
      <p:ext uri="{BB962C8B-B14F-4D97-AF65-F5344CB8AC3E}">
        <p14:creationId xmlns:p14="http://schemas.microsoft.com/office/powerpoint/2010/main" val="368538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17C86-DB9A-0E4D-9D42-AC3C25C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863"/>
            <a:ext cx="10515600" cy="15058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2.2 Face Recognition with Neural Networks</a:t>
            </a:r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en-US" altLang="ko-KR" dirty="0" err="1"/>
              <a:t>DeepFace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FaceNet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etc</a:t>
            </a:r>
            <a:r>
              <a:rPr kumimoji="1" lang="en-US" altLang="ko-KR" dirty="0"/>
              <a:t>…)</a:t>
            </a:r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A4199-7DF4-B349-BBBD-9BEF2472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45" y="1903749"/>
            <a:ext cx="3329066" cy="4169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44303-442D-5140-9072-06ADE6EFAFBB}"/>
              </a:ext>
            </a:extLst>
          </p:cNvPr>
          <p:cNvSpPr txBox="1"/>
          <p:nvPr/>
        </p:nvSpPr>
        <p:spPr>
          <a:xfrm>
            <a:off x="5510759" y="2993326"/>
            <a:ext cx="60410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500" dirty="0"/>
              <a:t>Face detection is another active research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500" dirty="0">
                <a:solidFill>
                  <a:srgbClr val="FF0000"/>
                </a:solidFill>
              </a:rPr>
              <a:t>Low-dimensional</a:t>
            </a:r>
            <a:r>
              <a:rPr kumimoji="1" lang="en-US" altLang="ko-KR" sz="2500" dirty="0"/>
              <a:t> representation is key </a:t>
            </a:r>
          </a:p>
          <a:p>
            <a:r>
              <a:rPr kumimoji="1" lang="en-US" altLang="ko-KR" sz="2500" dirty="0"/>
              <a:t>-&gt; efficiently used in classifiers or clustering techniques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9297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46" y="40136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2.2.1 </a:t>
            </a:r>
            <a:r>
              <a:rPr kumimoji="1" lang="en-US" altLang="ko-KR" sz="2800" dirty="0" err="1"/>
              <a:t>Deepface</a:t>
            </a:r>
            <a:endParaRPr kumimoji="1"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C9972-6F5F-B149-B2B6-F8A2C4CE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3" y="1292453"/>
            <a:ext cx="11448566" cy="2678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957A7-E513-C642-8A27-8C9C535AE379}"/>
              </a:ext>
            </a:extLst>
          </p:cNvPr>
          <p:cNvSpPr txBox="1"/>
          <p:nvPr/>
        </p:nvSpPr>
        <p:spPr>
          <a:xfrm>
            <a:off x="531123" y="4077325"/>
            <a:ext cx="9902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DeepFace’s</a:t>
            </a:r>
            <a:r>
              <a:rPr kumimoji="1" lang="en-US" altLang="ko-KR" dirty="0"/>
              <a:t> innovations comes from:</a:t>
            </a:r>
          </a:p>
          <a:p>
            <a:pPr marL="342900" indent="-342900">
              <a:buAutoNum type="alphaLcParenBoth"/>
            </a:pPr>
            <a:r>
              <a:rPr kumimoji="1" lang="en-US" altLang="ko-KR" dirty="0"/>
              <a:t>The </a:t>
            </a:r>
            <a:r>
              <a:rPr kumimoji="1" lang="en-US" altLang="ko-KR" dirty="0">
                <a:solidFill>
                  <a:srgbClr val="FF0000"/>
                </a:solidFill>
              </a:rPr>
              <a:t>3D alignment</a:t>
            </a:r>
          </a:p>
          <a:p>
            <a:pPr marL="342900" indent="-342900">
              <a:buAutoNum type="alphaLcParenBoth"/>
            </a:pPr>
            <a:r>
              <a:rPr kumimoji="1" lang="en-US" altLang="ko-KR" dirty="0"/>
              <a:t>A neural network structure with </a:t>
            </a:r>
            <a:r>
              <a:rPr kumimoji="1" lang="en-US" altLang="ko-KR" dirty="0">
                <a:solidFill>
                  <a:srgbClr val="FF0000"/>
                </a:solidFill>
              </a:rPr>
              <a:t>120 million parameters</a:t>
            </a:r>
          </a:p>
          <a:p>
            <a:pPr marL="342900" indent="-342900">
              <a:buAutoNum type="alphaLcParenBoth"/>
            </a:pPr>
            <a:r>
              <a:rPr kumimoji="1" lang="en-US" altLang="ko-KR" dirty="0"/>
              <a:t>Training with </a:t>
            </a:r>
            <a:r>
              <a:rPr kumimoji="1" lang="en-US" altLang="ko-KR" dirty="0">
                <a:solidFill>
                  <a:srgbClr val="FF0000"/>
                </a:solidFill>
              </a:rPr>
              <a:t>4.4 million </a:t>
            </a:r>
            <a:r>
              <a:rPr kumimoji="1" lang="en-US" altLang="ko-KR" dirty="0"/>
              <a:t>labeled faces</a:t>
            </a:r>
          </a:p>
          <a:p>
            <a:pPr marL="342900" indent="-342900">
              <a:buAutoNum type="alphaLcParenBoth"/>
            </a:pPr>
            <a:endParaRPr kumimoji="1" lang="en-US" altLang="ko-KR" dirty="0"/>
          </a:p>
          <a:p>
            <a:r>
              <a:rPr kumimoji="1" lang="en-US" altLang="ko-KR" dirty="0"/>
              <a:t>But, the representation. Is difficult to use. Because faces. Of the same person </a:t>
            </a:r>
            <a:r>
              <a:rPr kumimoji="1" lang="en-US" altLang="ko-KR" dirty="0">
                <a:solidFill>
                  <a:srgbClr val="FF0000"/>
                </a:solidFill>
              </a:rPr>
              <a:t>aren’t necessarily clustered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9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F1A2-10D0-434A-A17C-B010BF2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4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2.2.2 </a:t>
            </a:r>
            <a:r>
              <a:rPr kumimoji="1" lang="en-US" altLang="ko-KR" sz="2800" dirty="0" err="1"/>
              <a:t>FaceNet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1E01D-7356-F843-BBCE-3BF1AF33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9"/>
            <a:ext cx="10515600" cy="455802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Triplet Loss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sz="1500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같으면 가깝게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다르면 멀게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F0997A-E5A6-0549-A1ED-D84BE23B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5" y="3676635"/>
            <a:ext cx="5486141" cy="138889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900624-77F5-9F4B-88A0-3E78F9FBC10F}"/>
              </a:ext>
            </a:extLst>
          </p:cNvPr>
          <p:cNvGrpSpPr/>
          <p:nvPr/>
        </p:nvGrpSpPr>
        <p:grpSpPr>
          <a:xfrm>
            <a:off x="935736" y="3161045"/>
            <a:ext cx="4385605" cy="2448642"/>
            <a:chOff x="7200803" y="1917461"/>
            <a:chExt cx="4385605" cy="244864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61B7968-03BE-9444-AF24-213604A8B23A}"/>
                </a:ext>
              </a:extLst>
            </p:cNvPr>
            <p:cNvGrpSpPr/>
            <p:nvPr/>
          </p:nvGrpSpPr>
          <p:grpSpPr>
            <a:xfrm>
              <a:off x="7423557" y="1917461"/>
              <a:ext cx="1009827" cy="1490663"/>
              <a:chOff x="6985142" y="1690688"/>
              <a:chExt cx="1009827" cy="149066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BC2AC05-8CAB-2849-85FF-5ABA765AA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8669" y="1690688"/>
                <a:ext cx="789754" cy="110363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652B1-D39D-0548-B54D-38F0582912F7}"/>
                  </a:ext>
                </a:extLst>
              </p:cNvPr>
              <p:cNvSpPr txBox="1"/>
              <p:nvPr/>
            </p:nvSpPr>
            <p:spPr>
              <a:xfrm>
                <a:off x="6985142" y="2812019"/>
                <a:ext cx="1009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anchor</a:t>
                </a:r>
                <a:endParaRPr kumimoji="1"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ECA72-BC78-9C42-ADF3-AA6CCA1E9594}"/>
                </a:ext>
              </a:extLst>
            </p:cNvPr>
            <p:cNvGrpSpPr/>
            <p:nvPr/>
          </p:nvGrpSpPr>
          <p:grpSpPr>
            <a:xfrm>
              <a:off x="8216899" y="2718317"/>
              <a:ext cx="1202800" cy="1463120"/>
              <a:chOff x="8210349" y="2087563"/>
              <a:chExt cx="1202800" cy="146312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120D9C8-E46E-A24D-8B63-BD254E1BF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9675" y="2087563"/>
                <a:ext cx="789754" cy="110363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82328-0E05-484F-8479-0E35BA977564}"/>
                  </a:ext>
                </a:extLst>
              </p:cNvPr>
              <p:cNvSpPr txBox="1"/>
              <p:nvPr/>
            </p:nvSpPr>
            <p:spPr>
              <a:xfrm>
                <a:off x="8210349" y="3181351"/>
                <a:ext cx="120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positive</a:t>
                </a:r>
                <a:endParaRPr kumimoji="1"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E4FFA-E244-9F4B-B5C3-0AD0E66ABB28}"/>
                </a:ext>
              </a:extLst>
            </p:cNvPr>
            <p:cNvSpPr txBox="1"/>
            <p:nvPr/>
          </p:nvSpPr>
          <p:spPr>
            <a:xfrm>
              <a:off x="10383608" y="3361919"/>
              <a:ext cx="120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negative</a:t>
              </a:r>
              <a:endParaRPr kumimoji="1"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9275394-464E-3B41-B7A9-2134F5C23A6F}"/>
                </a:ext>
              </a:extLst>
            </p:cNvPr>
            <p:cNvCxnSpPr>
              <a:cxnSpLocks/>
            </p:cNvCxnSpPr>
            <p:nvPr/>
          </p:nvCxnSpPr>
          <p:spPr>
            <a:xfrm>
              <a:off x="9236767" y="3054313"/>
              <a:ext cx="12002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구부러진 연결선[U] 20">
              <a:extLst>
                <a:ext uri="{FF2B5EF4-FFF2-40B4-BE49-F238E27FC236}">
                  <a16:creationId xmlns:a16="http://schemas.microsoft.com/office/drawing/2014/main" id="{D71C6D71-C02A-A544-9407-CC14571552BF}"/>
                </a:ext>
              </a:extLst>
            </p:cNvPr>
            <p:cNvCxnSpPr>
              <a:endCxn id="13" idx="2"/>
            </p:cNvCxnSpPr>
            <p:nvPr/>
          </p:nvCxnSpPr>
          <p:spPr>
            <a:xfrm>
              <a:off x="7887866" y="3546585"/>
              <a:ext cx="930433" cy="634852"/>
            </a:xfrm>
            <a:prstGeom prst="curvedConnector4">
              <a:avLst>
                <a:gd name="adj1" fmla="val 17682"/>
                <a:gd name="adj2" fmla="val 136008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A85146-5BFF-2D46-8F92-25A3A81A9A37}"/>
                </a:ext>
              </a:extLst>
            </p:cNvPr>
            <p:cNvSpPr txBox="1"/>
            <p:nvPr/>
          </p:nvSpPr>
          <p:spPr>
            <a:xfrm>
              <a:off x="9455427" y="2617513"/>
              <a:ext cx="650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멀게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A78DB-0149-A94C-AE99-EEF952C29C42}"/>
                </a:ext>
              </a:extLst>
            </p:cNvPr>
            <p:cNvSpPr txBox="1"/>
            <p:nvPr/>
          </p:nvSpPr>
          <p:spPr>
            <a:xfrm>
              <a:off x="7200803" y="3996771"/>
              <a:ext cx="11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가깝게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B35029A-9099-C049-AF46-7FF2D5B6C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22" y="3331854"/>
            <a:ext cx="808197" cy="12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B51FF-D3A2-A440-8F45-C7439263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2.2.2 </a:t>
            </a:r>
            <a:r>
              <a:rPr kumimoji="1" lang="en-US" altLang="ko-KR" sz="2800" dirty="0" err="1"/>
              <a:t>FaceNet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DC260-A06F-0D43-A47C-CC0C0B87A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184" y="4482059"/>
            <a:ext cx="9799266" cy="1448608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800" dirty="0" err="1"/>
              <a:t>FaceNet’s</a:t>
            </a:r>
            <a:r>
              <a:rPr kumimoji="1" lang="en-US" altLang="ko-KR" sz="1800" dirty="0"/>
              <a:t> innovation comes from:</a:t>
            </a:r>
          </a:p>
          <a:p>
            <a:pPr marL="342900" indent="-342900">
              <a:buAutoNum type="alphaLcParenBoth"/>
            </a:pPr>
            <a:r>
              <a:rPr kumimoji="1" lang="en-US" altLang="ko-KR" sz="1800" dirty="0"/>
              <a:t>The </a:t>
            </a:r>
            <a:r>
              <a:rPr kumimoji="1" lang="en-US" altLang="ko-KR" sz="1800" dirty="0">
                <a:solidFill>
                  <a:srgbClr val="FF0000"/>
                </a:solidFill>
              </a:rPr>
              <a:t>triplet loss</a:t>
            </a:r>
          </a:p>
          <a:p>
            <a:pPr marL="342900" indent="-342900">
              <a:buAutoNum type="alphaLcParenBoth"/>
            </a:pPr>
            <a:r>
              <a:rPr kumimoji="1" lang="en-US" altLang="ko-KR" sz="1800" dirty="0"/>
              <a:t>Their </a:t>
            </a:r>
            <a:r>
              <a:rPr kumimoji="1" lang="en-US" altLang="ko-KR" sz="1800" dirty="0">
                <a:solidFill>
                  <a:srgbClr val="FF0000"/>
                </a:solidFill>
              </a:rPr>
              <a:t>triplet selection </a:t>
            </a:r>
            <a:r>
              <a:rPr kumimoji="1" lang="en-US" altLang="ko-KR" sz="1800" dirty="0"/>
              <a:t>procedure</a:t>
            </a:r>
          </a:p>
          <a:p>
            <a:pPr marL="342900" indent="-342900">
              <a:buAutoNum type="alphaLcParenBoth"/>
            </a:pPr>
            <a:r>
              <a:rPr kumimoji="1" lang="en-US" altLang="ko-KR" sz="1800" dirty="0"/>
              <a:t>Training with </a:t>
            </a:r>
            <a:r>
              <a:rPr kumimoji="1" lang="en-US" altLang="ko-KR" sz="1800" dirty="0">
                <a:solidFill>
                  <a:srgbClr val="FF0000"/>
                </a:solidFill>
              </a:rPr>
              <a:t>100 million to 200 million </a:t>
            </a:r>
            <a:r>
              <a:rPr kumimoji="1" lang="en-US" altLang="ko-KR" sz="1800" dirty="0"/>
              <a:t>labeled images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36C10-C6A7-D746-AF87-DAC6D793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527" y="717081"/>
            <a:ext cx="6080945" cy="33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982B1-967A-364C-A6EE-B7198E308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Due to lack of availability, it has </a:t>
            </a:r>
            <a:r>
              <a:rPr kumimoji="1" lang="en-US" altLang="ko-KR" sz="2400" dirty="0">
                <a:solidFill>
                  <a:srgbClr val="FF0000"/>
                </a:solidFill>
              </a:rPr>
              <a:t>less accuracy than the state-of-the-art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Used Eigenface-based face recognition system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Has been a rise of efficient GPU architectures for mobile devices</a:t>
            </a:r>
            <a:endParaRPr kumimoji="1"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E2A11-6BB6-664B-9F09-E71F172CF22E}"/>
              </a:ext>
            </a:extLst>
          </p:cNvPr>
          <p:cNvSpPr txBox="1">
            <a:spLocks/>
          </p:cNvSpPr>
          <p:nvPr/>
        </p:nvSpPr>
        <p:spPr>
          <a:xfrm>
            <a:off x="838200" y="817657"/>
            <a:ext cx="10515600" cy="64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2.3 Face Recognition in Mobile Computing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10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3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28" y="1909978"/>
            <a:ext cx="7188199" cy="3561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6000" dirty="0"/>
              <a:t>Design &amp;</a:t>
            </a:r>
          </a:p>
          <a:p>
            <a:pPr marL="0" indent="0">
              <a:buNone/>
            </a:pPr>
            <a:r>
              <a:rPr kumimoji="1" lang="en-US" sz="6000" dirty="0"/>
              <a:t>Implementation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3848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12A33-BE5B-194A-B10F-2E5DE74C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760" y="1076116"/>
            <a:ext cx="4152276" cy="4351338"/>
          </a:xfrm>
        </p:spPr>
        <p:txBody>
          <a:bodyPr>
            <a:normAutofit/>
          </a:bodyPr>
          <a:lstStyle/>
          <a:p>
            <a:r>
              <a:rPr kumimoji="1" lang="en-US" altLang="ko-KR" sz="2200" dirty="0"/>
              <a:t>Our key design consideration is a system that gives </a:t>
            </a:r>
            <a:r>
              <a:rPr kumimoji="1" lang="en-US" altLang="ko-KR" sz="2200" dirty="0">
                <a:solidFill>
                  <a:srgbClr val="FF0000"/>
                </a:solidFill>
              </a:rPr>
              <a:t>high accuracy with low training and prediction times</a:t>
            </a:r>
            <a:endParaRPr kumimoji="1"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876C2-443B-214A-B0BD-CC962C18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4" y="523081"/>
            <a:ext cx="749793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BD2FC-7F86-E94A-B130-1EE44B554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00" dirty="0"/>
              <a:t>The face detection portion returns a </a:t>
            </a:r>
            <a:r>
              <a:rPr kumimoji="1" lang="en-US" altLang="ko-KR" sz="2200" dirty="0">
                <a:solidFill>
                  <a:srgbClr val="FF0000"/>
                </a:solidFill>
              </a:rPr>
              <a:t>list of bounding boxes </a:t>
            </a:r>
            <a:r>
              <a:rPr kumimoji="1" lang="en-US" altLang="ko-KR" sz="2200" dirty="0"/>
              <a:t>around the faces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They are all </a:t>
            </a:r>
            <a:r>
              <a:rPr kumimoji="1" lang="en-US" altLang="ko-KR" sz="2200" dirty="0">
                <a:solidFill>
                  <a:srgbClr val="FF0000"/>
                </a:solidFill>
              </a:rPr>
              <a:t>different pose and different illumination conditions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 err="1"/>
              <a:t>FaceNet</a:t>
            </a:r>
            <a:r>
              <a:rPr kumimoji="1" lang="en-US" altLang="ko-KR" sz="2200" dirty="0"/>
              <a:t> handle this with a large training dataset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But it can’t be with a small dataset -&gt; </a:t>
            </a:r>
            <a:r>
              <a:rPr kumimoji="1" lang="en-US" altLang="ko-KR" sz="2200" dirty="0">
                <a:solidFill>
                  <a:srgbClr val="FF0000"/>
                </a:solidFill>
              </a:rPr>
              <a:t>need a 2D affine transformation</a:t>
            </a:r>
          </a:p>
          <a:p>
            <a:endParaRPr kumimoji="1" lang="en-US" altLang="ko-KR" sz="2200" dirty="0">
              <a:solidFill>
                <a:srgbClr val="FF0000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2155ED8-111E-644D-B31B-C16107262516}"/>
              </a:ext>
            </a:extLst>
          </p:cNvPr>
          <p:cNvSpPr txBox="1">
            <a:spLocks/>
          </p:cNvSpPr>
          <p:nvPr/>
        </p:nvSpPr>
        <p:spPr>
          <a:xfrm>
            <a:off x="838200" y="884420"/>
            <a:ext cx="10515600" cy="5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3.1 Preprocessing: Alignment with an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0483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AD3D1-5EE7-CD4B-8611-458214B1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702" y="764498"/>
            <a:ext cx="4803098" cy="541246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  2D affine transformation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sz="2200" dirty="0">
                <a:solidFill>
                  <a:srgbClr val="FF0000"/>
                </a:solidFill>
              </a:rPr>
              <a:t>68 landmarks  </a:t>
            </a:r>
            <a:r>
              <a:rPr kumimoji="1" lang="en-US" altLang="ko-KR" sz="2200" dirty="0"/>
              <a:t>are detected with </a:t>
            </a:r>
            <a:r>
              <a:rPr kumimoji="1" lang="en-US" altLang="ko-KR" sz="2200" dirty="0" err="1"/>
              <a:t>dlib’s</a:t>
            </a:r>
            <a:r>
              <a:rPr kumimoji="1" lang="en-US" altLang="ko-KR" sz="2200" dirty="0"/>
              <a:t> face landmark detector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Move eye corners and nose close to the </a:t>
            </a:r>
            <a:r>
              <a:rPr kumimoji="1" lang="en-US" altLang="ko-KR" sz="2200" dirty="0">
                <a:solidFill>
                  <a:srgbClr val="FF0000"/>
                </a:solidFill>
              </a:rPr>
              <a:t>mean locations</a:t>
            </a:r>
          </a:p>
          <a:p>
            <a:endParaRPr kumimoji="1" lang="en-US" altLang="ko-KR" sz="2200" dirty="0">
              <a:solidFill>
                <a:srgbClr val="FF0000"/>
              </a:solidFill>
            </a:endParaRPr>
          </a:p>
          <a:p>
            <a:r>
              <a:rPr kumimoji="1" lang="en-US" altLang="ko-KR" sz="2200" dirty="0">
                <a:solidFill>
                  <a:srgbClr val="FF0000"/>
                </a:solidFill>
              </a:rPr>
              <a:t>Resizes and crops </a:t>
            </a:r>
            <a:r>
              <a:rPr kumimoji="1" lang="en-US" altLang="ko-KR" sz="2200" dirty="0"/>
              <a:t>to 96 x 96. pixels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FC6A44-31E5-A849-BC46-9973C326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87" y="365125"/>
            <a:ext cx="570824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D9A97-C0C5-FF4E-8E60-4B04AC8C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3501"/>
            <a:ext cx="10515600" cy="1794499"/>
          </a:xfrm>
        </p:spPr>
        <p:txBody>
          <a:bodyPr>
            <a:normAutofit/>
          </a:bodyPr>
          <a:lstStyle/>
          <a:p>
            <a:r>
              <a:rPr kumimoji="1" lang="en-US" altLang="ko-KR" sz="2200" dirty="0"/>
              <a:t>Used 500k images. From combining CASIA-</a:t>
            </a:r>
            <a:r>
              <a:rPr kumimoji="1" lang="en-US" altLang="ko-KR" sz="2200" dirty="0" err="1"/>
              <a:t>WebFace</a:t>
            </a:r>
            <a:r>
              <a:rPr kumimoji="1" lang="en-US" altLang="ko-KR" sz="2200" dirty="0"/>
              <a:t> and </a:t>
            </a:r>
            <a:r>
              <a:rPr kumimoji="1" lang="en-US" altLang="ko-KR" sz="2200" dirty="0" err="1"/>
              <a:t>FaceScrub</a:t>
            </a:r>
            <a:endParaRPr kumimoji="1" lang="en-US" altLang="ko-KR" sz="2200" dirty="0"/>
          </a:p>
          <a:p>
            <a:r>
              <a:rPr kumimoji="1" lang="en-US" altLang="ko-KR" sz="2200" dirty="0" err="1"/>
              <a:t>OpenFace</a:t>
            </a:r>
            <a:r>
              <a:rPr kumimoji="1" lang="en-US" altLang="ko-KR" sz="2200" dirty="0"/>
              <a:t> uses a modified version of </a:t>
            </a:r>
            <a:r>
              <a:rPr kumimoji="1" lang="en-US" altLang="ko-KR" sz="2200" dirty="0" err="1"/>
              <a:t>FaceNet’s</a:t>
            </a:r>
            <a:r>
              <a:rPr kumimoji="1" lang="en-US" altLang="ko-KR" sz="2200" dirty="0"/>
              <a:t> nn4 network based on the </a:t>
            </a:r>
            <a:r>
              <a:rPr kumimoji="1" lang="en-US" altLang="ko-KR" sz="2200" dirty="0" err="1"/>
              <a:t>GoogLeNet</a:t>
            </a:r>
            <a:endParaRPr kumimoji="1" lang="ko-KR" altLang="en-US" sz="2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A5480-DCA5-8340-A28A-0D0C3B8F8C94}"/>
              </a:ext>
            </a:extLst>
          </p:cNvPr>
          <p:cNvSpPr txBox="1">
            <a:spLocks/>
          </p:cNvSpPr>
          <p:nvPr/>
        </p:nvSpPr>
        <p:spPr>
          <a:xfrm>
            <a:off x="838200" y="884420"/>
            <a:ext cx="10515600" cy="5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3.2 Training the Face Representation Neural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F1BF99-4706-E441-BF00-CDAFADEF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65" y="1603949"/>
            <a:ext cx="8168389" cy="32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0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6000" dirty="0"/>
              <a:t>Abstract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8246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4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28" y="2398426"/>
            <a:ext cx="7188199" cy="307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Evaluation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0259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D326D-724D-AE4D-935D-4F5EE82F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70" y="1001166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Used LFW dataset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C95C2-E50A-1548-BDC7-EE7D56E9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0" y="1719185"/>
            <a:ext cx="10562460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C223D-0362-BC41-9B3C-2AA5DFD3AB56}"/>
              </a:ext>
            </a:extLst>
          </p:cNvPr>
          <p:cNvSpPr txBox="1">
            <a:spLocks/>
          </p:cNvSpPr>
          <p:nvPr/>
        </p:nvSpPr>
        <p:spPr>
          <a:xfrm>
            <a:off x="718279" y="403719"/>
            <a:ext cx="10515600" cy="5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4.1 LFW verification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A63F8-4D3E-2845-8F6C-F87CDD35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82" y="1094282"/>
            <a:ext cx="8314440" cy="52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1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C223D-0362-BC41-9B3C-2AA5DFD3AB56}"/>
              </a:ext>
            </a:extLst>
          </p:cNvPr>
          <p:cNvSpPr txBox="1">
            <a:spLocks/>
          </p:cNvSpPr>
          <p:nvPr/>
        </p:nvSpPr>
        <p:spPr>
          <a:xfrm>
            <a:off x="718279" y="403719"/>
            <a:ext cx="10515600" cy="55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4.1 LFW classification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890F6-A4F4-8E40-885D-351998D2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66" y="1130273"/>
            <a:ext cx="7215657" cy="53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3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2CBC5-A713-624A-AB0B-7398103D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47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200" dirty="0"/>
              <a:t>Measuring the runtime performance of training classifiers and predicting who new images belong to is an important consideration for mobility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User also want to </a:t>
            </a:r>
            <a:r>
              <a:rPr kumimoji="1" lang="en-US" altLang="ko-KR" sz="2200" dirty="0">
                <a:solidFill>
                  <a:srgbClr val="FF0000"/>
                </a:solidFill>
              </a:rPr>
              <a:t>add or remove identities </a:t>
            </a:r>
            <a:r>
              <a:rPr kumimoji="1" lang="en-US" altLang="ko-KR" sz="2200" dirty="0"/>
              <a:t>from their recognition system for transient scenarios</a:t>
            </a:r>
          </a:p>
          <a:p>
            <a:endParaRPr kumimoji="1" lang="en-US" altLang="ko-KR" sz="2200" dirty="0"/>
          </a:p>
          <a:p>
            <a:r>
              <a:rPr kumimoji="1" lang="en-US" altLang="ko-KR" sz="2200" dirty="0" err="1"/>
              <a:t>OpenFace</a:t>
            </a:r>
            <a:r>
              <a:rPr kumimoji="1" lang="en-US" altLang="ko-KR" sz="2200" dirty="0"/>
              <a:t> classification. Uses a </a:t>
            </a:r>
            <a:r>
              <a:rPr kumimoji="1" lang="en-US" altLang="ko-KR" sz="2200" dirty="0">
                <a:solidFill>
                  <a:srgbClr val="FF0000"/>
                </a:solidFill>
              </a:rPr>
              <a:t>linear SVM</a:t>
            </a:r>
            <a:endParaRPr kumimoji="1"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6B81C-454B-8F43-A19E-EDCD5EA7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74740"/>
            <a:ext cx="6938989" cy="31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7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A34FF2-A1E3-1F4C-A39D-A5C76057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" y="382249"/>
            <a:ext cx="7812828" cy="63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6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5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28" y="2398426"/>
            <a:ext cx="7188199" cy="307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3430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E2A0-CA7E-E442-A4D3-E2716DDC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0F749-E79B-594F-B341-2E790BCF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Trained a network with data smaller than </a:t>
            </a:r>
            <a:r>
              <a:rPr kumimoji="1" lang="en-US" altLang="ko-KR" dirty="0" err="1"/>
              <a:t>DeepFace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FaceNet</a:t>
            </a:r>
            <a:endParaRPr kumimoji="1" lang="en-US" altLang="ko-KR" dirty="0"/>
          </a:p>
          <a:p>
            <a:r>
              <a:rPr kumimoji="1" lang="en-US" altLang="ko-KR" dirty="0"/>
              <a:t>Show competitive accuracy and performance result on the LFW verification benchmark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5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827AE-DC21-6842-A123-849EE9FB4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Cameras are being ubiquitous and can use face recognition technology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But, </a:t>
            </a:r>
            <a:r>
              <a:rPr kumimoji="1" lang="en-US" altLang="ko-KR" sz="2400" dirty="0">
                <a:solidFill>
                  <a:srgbClr val="FF0000"/>
                </a:solidFill>
              </a:rPr>
              <a:t>large accuracy gap </a:t>
            </a:r>
            <a:r>
              <a:rPr kumimoji="1" lang="en-US" altLang="ko-KR" sz="2400" dirty="0"/>
              <a:t>between today’s </a:t>
            </a:r>
            <a:r>
              <a:rPr kumimoji="1" lang="en-US" altLang="ko-KR" sz="2400" dirty="0">
                <a:solidFill>
                  <a:srgbClr val="FF0000"/>
                </a:solidFill>
              </a:rPr>
              <a:t>publicly available face recognition systems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rgbClr val="FF0000"/>
                </a:solidFill>
              </a:rPr>
              <a:t>and</a:t>
            </a:r>
            <a:r>
              <a:rPr kumimoji="1" lang="en-US" altLang="ko-KR" sz="2400" dirty="0"/>
              <a:t> the state-of-the-art </a:t>
            </a:r>
            <a:r>
              <a:rPr kumimoji="1" lang="en-US" altLang="ko-KR" sz="2400" dirty="0">
                <a:solidFill>
                  <a:srgbClr val="FF0000"/>
                </a:solidFill>
              </a:rPr>
              <a:t>private face recognition systems.</a:t>
            </a:r>
          </a:p>
          <a:p>
            <a:endParaRPr kumimoji="1" lang="en-US" altLang="ko-KR" sz="2400" dirty="0">
              <a:solidFill>
                <a:srgbClr val="FF0000"/>
              </a:solidFill>
            </a:endParaRPr>
          </a:p>
          <a:p>
            <a:r>
              <a:rPr kumimoji="1" lang="en-US" altLang="ko-KR" sz="2400" dirty="0"/>
              <a:t>Provides </a:t>
            </a:r>
            <a:r>
              <a:rPr kumimoji="1" lang="en-US" altLang="ko-KR" sz="2400" dirty="0">
                <a:solidFill>
                  <a:srgbClr val="FF0000"/>
                </a:solidFill>
              </a:rPr>
              <a:t>near-human accuracy </a:t>
            </a:r>
            <a:r>
              <a:rPr kumimoji="1" lang="en-US" altLang="ko-KR" sz="2400" dirty="0"/>
              <a:t>on The LFW benchmark and </a:t>
            </a:r>
            <a:r>
              <a:rPr kumimoji="1" lang="en-US" altLang="ko-KR" sz="2400" dirty="0">
                <a:solidFill>
                  <a:srgbClr val="FF0000"/>
                </a:solidFill>
              </a:rPr>
              <a:t>present a new classification benchmark </a:t>
            </a:r>
            <a:r>
              <a:rPr kumimoji="1" lang="en-US" altLang="ko-KR" sz="2400" dirty="0"/>
              <a:t>for </a:t>
            </a:r>
            <a:r>
              <a:rPr kumimoji="1" lang="en-US" altLang="ko-KR" sz="2400" dirty="0">
                <a:solidFill>
                  <a:srgbClr val="FF0000"/>
                </a:solidFill>
              </a:rPr>
              <a:t>mobile scenarios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1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6004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E9055-70CB-F64E-9235-18CCF2E3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Recognizing people </a:t>
            </a:r>
            <a:r>
              <a:rPr kumimoji="1" lang="en-US" altLang="ko-KR" sz="2400" dirty="0"/>
              <a:t>is a </a:t>
            </a:r>
            <a:r>
              <a:rPr kumimoji="1" lang="en-US" altLang="ko-KR" sz="2400" dirty="0">
                <a:solidFill>
                  <a:srgbClr val="FF0000"/>
                </a:solidFill>
              </a:rPr>
              <a:t>primitive operation </a:t>
            </a:r>
            <a:r>
              <a:rPr kumimoji="1" lang="en-US" altLang="ko-KR" sz="2400" dirty="0"/>
              <a:t>in mobile computing</a:t>
            </a:r>
          </a:p>
          <a:p>
            <a:pPr marL="0" indent="0">
              <a:buNone/>
            </a:pPr>
            <a:r>
              <a:rPr kumimoji="1" lang="en-US" altLang="ko-KR" sz="2400" dirty="0"/>
              <a:t>-&gt; cognitive assistance, social events, speaker annotation in meetings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en-US" altLang="ko-KR" sz="2400" dirty="0"/>
              <a:t> Training </a:t>
            </a:r>
            <a:r>
              <a:rPr kumimoji="1" lang="en-US" altLang="ko-KR" sz="2400" dirty="0">
                <a:solidFill>
                  <a:srgbClr val="FF0000"/>
                </a:solidFill>
              </a:rPr>
              <a:t>new</a:t>
            </a:r>
            <a:r>
              <a:rPr kumimoji="1" lang="en-US" altLang="ko-KR" sz="2400" dirty="0"/>
              <a:t> classification models now become important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3000" dirty="0">
                <a:solidFill>
                  <a:srgbClr val="0432FF"/>
                </a:solidFill>
              </a:rPr>
              <a:t> </a:t>
            </a:r>
            <a:r>
              <a:rPr kumimoji="1" lang="en-US" altLang="ko-KR" sz="3000" dirty="0">
                <a:highlight>
                  <a:srgbClr val="FFFF00"/>
                </a:highlight>
              </a:rPr>
              <a:t>That model Is </a:t>
            </a:r>
            <a:r>
              <a:rPr kumimoji="1" lang="en-US" altLang="ko-KR" sz="3000" b="1" dirty="0" err="1">
                <a:highlight>
                  <a:srgbClr val="FFFF00"/>
                </a:highlight>
              </a:rPr>
              <a:t>OpenFace</a:t>
            </a:r>
            <a:endParaRPr kumimoji="1" lang="en-US" altLang="ko-KR" sz="3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150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9E9A7-AE25-4047-A52D-4BACC7B49B8D}"/>
              </a:ext>
            </a:extLst>
          </p:cNvPr>
          <p:cNvSpPr/>
          <p:nvPr/>
        </p:nvSpPr>
        <p:spPr>
          <a:xfrm>
            <a:off x="0" y="0"/>
            <a:ext cx="2067339" cy="6858000"/>
          </a:xfrm>
          <a:prstGeom prst="rect">
            <a:avLst/>
          </a:prstGeom>
          <a:solidFill>
            <a:srgbClr val="10CF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2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28" y="1909978"/>
            <a:ext cx="7188199" cy="3561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6000" dirty="0"/>
              <a:t>Background &amp; </a:t>
            </a:r>
          </a:p>
          <a:p>
            <a:pPr marL="0" indent="0">
              <a:buNone/>
            </a:pPr>
            <a:r>
              <a:rPr lang="en-US" sz="6000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02494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A59219-6B83-594E-B377-DA11BC16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2" y="1692970"/>
            <a:ext cx="9879767" cy="4069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CD28A-32EE-AF4A-B7B3-0297B5F41F49}"/>
              </a:ext>
            </a:extLst>
          </p:cNvPr>
          <p:cNvSpPr txBox="1"/>
          <p:nvPr/>
        </p:nvSpPr>
        <p:spPr>
          <a:xfrm>
            <a:off x="553715" y="5515611"/>
            <a:ext cx="19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3227FD"/>
                </a:solidFill>
              </a:rPr>
              <a:t>1. Face detection</a:t>
            </a:r>
            <a:endParaRPr kumimoji="1" lang="ko-KR" altLang="en-US" dirty="0">
              <a:solidFill>
                <a:srgbClr val="3227F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6E7D-DE07-4F45-A6AF-8D0C12383152}"/>
              </a:ext>
            </a:extLst>
          </p:cNvPr>
          <p:cNvSpPr txBox="1"/>
          <p:nvPr/>
        </p:nvSpPr>
        <p:spPr>
          <a:xfrm>
            <a:off x="1731528" y="5848750"/>
            <a:ext cx="322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3227FD"/>
                </a:solidFill>
              </a:rPr>
              <a:t>2. Face processing</a:t>
            </a:r>
            <a:endParaRPr kumimoji="1" lang="ko-KR" altLang="en-US" dirty="0">
              <a:solidFill>
                <a:srgbClr val="3227F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82794-D570-AA42-99D1-6985EB018CC8}"/>
              </a:ext>
            </a:extLst>
          </p:cNvPr>
          <p:cNvSpPr txBox="1"/>
          <p:nvPr/>
        </p:nvSpPr>
        <p:spPr>
          <a:xfrm>
            <a:off x="5681438" y="5848750"/>
            <a:ext cx="265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3227FD"/>
                </a:solidFill>
              </a:rPr>
              <a:t>3. Face recognition</a:t>
            </a:r>
            <a:endParaRPr kumimoji="1" lang="ko-KR" altLang="en-US" dirty="0">
              <a:solidFill>
                <a:srgbClr val="3227FD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5E86B4-74D6-A948-A8C7-A212AAF9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102" y="469500"/>
            <a:ext cx="10515600" cy="202117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3000" dirty="0"/>
              <a:t>2.1. Face Recognition</a:t>
            </a:r>
            <a:br>
              <a:rPr kumimoji="1" lang="en-US" altLang="ko-KR" sz="3000" dirty="0"/>
            </a:br>
            <a:endParaRPr kumimoji="1" lang="en-US" altLang="ko-KR" sz="1000" dirty="0"/>
          </a:p>
          <a:p>
            <a:r>
              <a:rPr kumimoji="1" lang="en-US" altLang="ko-KR" sz="2500" dirty="0"/>
              <a:t>Face Recognition System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1425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DA963-6977-114C-98A6-CE74E718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2" y="608030"/>
            <a:ext cx="10374742" cy="1325563"/>
          </a:xfrm>
        </p:spPr>
        <p:txBody>
          <a:bodyPr>
            <a:normAutofit/>
          </a:bodyPr>
          <a:lstStyle/>
          <a:p>
            <a:r>
              <a:rPr kumimoji="1" lang="en-US" altLang="ko-KR" sz="2400" b="1" dirty="0"/>
              <a:t>Face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Recognition</a:t>
            </a:r>
            <a:endParaRPr kumimoji="1"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2B938-6222-144D-A0ED-DF0D7C92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2" y="1434656"/>
            <a:ext cx="7217664" cy="395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6D58D-E798-5F45-AC49-B5F53C8CFE83}"/>
              </a:ext>
            </a:extLst>
          </p:cNvPr>
          <p:cNvSpPr txBox="1"/>
          <p:nvPr/>
        </p:nvSpPr>
        <p:spPr>
          <a:xfrm>
            <a:off x="3913632" y="5274852"/>
            <a:ext cx="3038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solidFill>
                  <a:srgbClr val="FF0000"/>
                </a:solidFill>
              </a:rPr>
              <a:t>Face Verification</a:t>
            </a:r>
            <a:endParaRPr kumimoji="1"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D4CD8-7DCD-A64E-8839-97AE5E1DBE0C}"/>
              </a:ext>
            </a:extLst>
          </p:cNvPr>
          <p:cNvSpPr txBox="1"/>
          <p:nvPr/>
        </p:nvSpPr>
        <p:spPr>
          <a:xfrm>
            <a:off x="7626096" y="5274852"/>
            <a:ext cx="350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solidFill>
                  <a:srgbClr val="FF0000"/>
                </a:solidFill>
              </a:rPr>
              <a:t>Face Identification</a:t>
            </a:r>
            <a:endParaRPr kumimoji="1"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1EC18-0249-7845-9BD6-CBCE7E5716A0}"/>
              </a:ext>
            </a:extLst>
          </p:cNvPr>
          <p:cNvSpPr txBox="1"/>
          <p:nvPr/>
        </p:nvSpPr>
        <p:spPr>
          <a:xfrm>
            <a:off x="3913632" y="6116626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R" sz="1000" dirty="0"/>
              <a:t>https://www.learnopencv.com/face-recognition-an-introduction-for-beginners/</a:t>
            </a:r>
            <a:endParaRPr kumimoji="1"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7AD09-9C72-AA41-A4E6-4D88D5B450DE}"/>
              </a:ext>
            </a:extLst>
          </p:cNvPr>
          <p:cNvSpPr txBox="1"/>
          <p:nvPr/>
        </p:nvSpPr>
        <p:spPr>
          <a:xfrm>
            <a:off x="469392" y="1933593"/>
            <a:ext cx="3075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The Gallery: Target IDs</a:t>
            </a:r>
          </a:p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Proble</a:t>
            </a:r>
            <a:r>
              <a:rPr kumimoji="1" lang="en-US" altLang="ko-KR" dirty="0"/>
              <a:t>: Test ID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Verification: One-to-one</a:t>
            </a:r>
          </a:p>
          <a:p>
            <a:r>
              <a:rPr kumimoji="1" lang="en-US" altLang="ko-KR" dirty="0"/>
              <a:t>Identification: One-to-many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12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821ED-FD63-EF42-BAA5-0004BBCB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78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000" b="1" dirty="0"/>
              <a:t>Face Recognition vs Object Recognition</a:t>
            </a:r>
            <a:endParaRPr kumimoji="1" lang="ko-KR" altLang="en-US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24A68-A6B0-C140-A042-A0B8BE968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6988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Intra-variations(pose, age)  could be larger than inter-differences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Low resolution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loss is not sufficiently effective for FR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96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1230</Words>
  <Application>Microsoft Macintosh PowerPoint</Application>
  <PresentationFormat>와이드스크린</PresentationFormat>
  <Paragraphs>158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OpenFace  A general-purpose face recognition library with mobile applications</vt:lpstr>
      <vt:lpstr>0</vt:lpstr>
      <vt:lpstr>PowerPoint 프레젠테이션</vt:lpstr>
      <vt:lpstr>1</vt:lpstr>
      <vt:lpstr>PowerPoint 프레젠테이션</vt:lpstr>
      <vt:lpstr>2</vt:lpstr>
      <vt:lpstr>PowerPoint 프레젠테이션</vt:lpstr>
      <vt:lpstr>Face Recognition</vt:lpstr>
      <vt:lpstr>Face Recognition vs Object Recognition</vt:lpstr>
      <vt:lpstr>PowerPoint 프레젠테이션</vt:lpstr>
      <vt:lpstr>2.2.1 Deepface</vt:lpstr>
      <vt:lpstr>2.2.2 FaceNet</vt:lpstr>
      <vt:lpstr>2.2.2 FaceNet</vt:lpstr>
      <vt:lpstr>PowerPoint 프레젠테이션</vt:lpstr>
      <vt:lpstr>3</vt:lpstr>
      <vt:lpstr>PowerPoint 프레젠테이션</vt:lpstr>
      <vt:lpstr>PowerPoint 프레젠테이션</vt:lpstr>
      <vt:lpstr>PowerPoint 프레젠테이션</vt:lpstr>
      <vt:lpstr>PowerPoint 프레젠테이션</vt:lpstr>
      <vt:lpstr>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(컴퓨터공학과)허성실</dc:creator>
  <cp:lastModifiedBy>(컴퓨터공학과)허성실</cp:lastModifiedBy>
  <cp:revision>38</cp:revision>
  <dcterms:created xsi:type="dcterms:W3CDTF">2019-10-03T06:43:47Z</dcterms:created>
  <dcterms:modified xsi:type="dcterms:W3CDTF">2019-10-05T10:34:18Z</dcterms:modified>
</cp:coreProperties>
</file>